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61" r:id="rId5"/>
    <p:sldId id="277" r:id="rId6"/>
    <p:sldId id="263" r:id="rId7"/>
    <p:sldId id="278" r:id="rId8"/>
    <p:sldId id="279" r:id="rId9"/>
    <p:sldId id="265" r:id="rId10"/>
    <p:sldId id="284" r:id="rId11"/>
    <p:sldId id="285" r:id="rId12"/>
    <p:sldId id="280" r:id="rId13"/>
    <p:sldId id="283" r:id="rId14"/>
    <p:sldId id="281" r:id="rId15"/>
    <p:sldId id="274" r:id="rId16"/>
    <p:sldId id="282" r:id="rId17"/>
    <p:sldId id="264" r:id="rId18"/>
    <p:sldId id="272" r:id="rId19"/>
  </p:sldIdLst>
  <p:sldSz cx="12192000" cy="6858000"/>
  <p:notesSz cx="6797675" cy="9926638"/>
  <p:defaultTextStyle>
    <a:defPPr rtl="0"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8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5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nad\Desktop\wszystko\dane%20testowee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nnad\Desktop\dane%20testowee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pl-PL"/>
              <a:t>Efekty testów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20441559354835445"/>
          <c:y val="0.10689942410133572"/>
          <c:w val="0.60339529699312355"/>
          <c:h val="0.73458304095385518"/>
        </c:manualLayout>
      </c:layout>
      <c:bar3DChart>
        <c:barDir val="col"/>
        <c:grouping val="standard"/>
        <c:varyColors val="0"/>
        <c:ser>
          <c:idx val="0"/>
          <c:order val="0"/>
          <c:tx>
            <c:strRef>
              <c:f>Arkusz3!$E$42</c:f>
              <c:strCache>
                <c:ptCount val="1"/>
                <c:pt idx="0">
                  <c:v>Liczba danych wejściowych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Arkusz3!$F$41:$G$41</c:f>
              <c:strCache>
                <c:ptCount val="2"/>
                <c:pt idx="0">
                  <c:v>Metoda Standardowa</c:v>
                </c:pt>
                <c:pt idx="1">
                  <c:v>Metoda DVIDT</c:v>
                </c:pt>
              </c:strCache>
            </c:strRef>
          </c:cat>
          <c:val>
            <c:numRef>
              <c:f>Arkusz3!$F$42:$G$42</c:f>
              <c:numCache>
                <c:formatCode>General</c:formatCode>
                <c:ptCount val="2"/>
                <c:pt idx="0">
                  <c:v>9</c:v>
                </c:pt>
                <c:pt idx="1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4C-47B6-97C0-841C3D01057D}"/>
            </c:ext>
          </c:extLst>
        </c:ser>
        <c:ser>
          <c:idx val="1"/>
          <c:order val="1"/>
          <c:tx>
            <c:strRef>
              <c:f>Arkusz3!$E$43</c:f>
              <c:strCache>
                <c:ptCount val="1"/>
                <c:pt idx="0">
                  <c:v>Liczba znalezionych błędów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Arkusz3!$F$41:$G$41</c:f>
              <c:strCache>
                <c:ptCount val="2"/>
                <c:pt idx="0">
                  <c:v>Metoda Standardowa</c:v>
                </c:pt>
                <c:pt idx="1">
                  <c:v>Metoda DVIDT</c:v>
                </c:pt>
              </c:strCache>
            </c:strRef>
          </c:cat>
          <c:val>
            <c:numRef>
              <c:f>Arkusz3!$F$43:$G$43</c:f>
              <c:numCache>
                <c:formatCode>General</c:formatCode>
                <c:ptCount val="2"/>
                <c:pt idx="0">
                  <c:v>0</c:v>
                </c:pt>
                <c:pt idx="1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44C-47B6-97C0-841C3D01057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575138288"/>
        <c:axId val="589611616"/>
        <c:axId val="592662256"/>
      </c:bar3DChart>
      <c:catAx>
        <c:axId val="575138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589611616"/>
        <c:crosses val="autoZero"/>
        <c:auto val="1"/>
        <c:lblAlgn val="ctr"/>
        <c:lblOffset val="100"/>
        <c:noMultiLvlLbl val="0"/>
      </c:catAx>
      <c:valAx>
        <c:axId val="589611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575138288"/>
        <c:crosses val="autoZero"/>
        <c:crossBetween val="between"/>
      </c:valAx>
      <c:serAx>
        <c:axId val="59266225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589611616"/>
        <c:crosses val="autoZero"/>
      </c:ser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pl-PL"/>
              <a:t>Dane wejściowe dla Metody DVIDT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94000"/>
                      <a:satMod val="105000"/>
                      <a:lumMod val="102000"/>
                    </a:schemeClr>
                  </a:gs>
                  <a:gs pos="100000">
                    <a:schemeClr val="accent1">
                      <a:shade val="74000"/>
                      <a:satMod val="128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E35-4337-BDDF-784EDEA3A4F0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94000"/>
                      <a:satMod val="105000"/>
                      <a:lumMod val="102000"/>
                    </a:schemeClr>
                  </a:gs>
                  <a:gs pos="100000">
                    <a:schemeClr val="accent2">
                      <a:shade val="74000"/>
                      <a:satMod val="128000"/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E35-4337-BDDF-784EDEA3A4F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Arkusz4!$F$23:$G$23</c:f>
              <c:strCache>
                <c:ptCount val="2"/>
                <c:pt idx="0">
                  <c:v>Liczba tesów z pozytywnym wynikiem</c:v>
                </c:pt>
                <c:pt idx="1">
                  <c:v>Liczba testów zawierająca błędy</c:v>
                </c:pt>
              </c:strCache>
            </c:strRef>
          </c:cat>
          <c:val>
            <c:numRef>
              <c:f>Arkusz4!$F$24:$G$24</c:f>
              <c:numCache>
                <c:formatCode>General</c:formatCode>
                <c:ptCount val="2"/>
                <c:pt idx="0">
                  <c:v>9</c:v>
                </c:pt>
                <c:pt idx="1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E35-4337-BDDF-784EDEA3A4F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21B01B36-7BFF-4978-BFA8-8B6AA5FE10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AF6F8AAE-C2F4-4F60-9C3F-33F61A8955F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4" y="1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60AFAB-B5E2-4AC5-8CEA-BC0F128385DC}" type="datetime1">
              <a:rPr lang="pl-PL" smtClean="0"/>
              <a:t>21.09.2024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B69F162F-D638-4D46-9427-BD4DBFF83C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28584"/>
            <a:ext cx="2945659" cy="4980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2957AD8D-9A37-4F76-AC86-A6221006A34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4" y="9428584"/>
            <a:ext cx="2945659" cy="4980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776D75-278E-4C3C-BD5E-BCCDFA078A2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145395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37E2186-46CA-4409-84FA-2E31F949EF9E}" type="datetime1">
              <a:rPr lang="pl-PL" noProof="0" smtClean="0"/>
              <a:t>21.09.2024</a:t>
            </a:fld>
            <a:endParaRPr lang="pl-PL" noProof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 noProof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94186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Obraz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a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Prostokąt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Dowolny kształt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Dowolny kształt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Prostokąt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Dowolny kształt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Dowolny kształt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Dowolny kształt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Dowolny kształt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Dowolny kształt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Dowolny kształt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Dowolny kształt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Dowolny kształt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Dowolny kształt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Dowolny kształt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Dowolny kształt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Dowolny kształt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Dowolny kształt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Dowolny kształt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Dowolny kształt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Dowolny kształt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Dowolny kształt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Dowolny kształt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Dowolny kształt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Dowolny kształt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Dowolny kształt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Dowolny kształt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Dowolny kształt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Dowolny kształt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Prostokąt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Dowolny kształt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Dowolny kształt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Dowolny kształt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Dowolny kształt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Dowolny kształt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Dowolny kształt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Dowolny kształt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Dowolny kształt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Dowolny kształt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Dowolny kształt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Dowolny kształt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Prostokąt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Dowolny kształt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Dowolny kształt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Dowolny kształt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Dowolny kształt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Dowolny kształt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Dowolny kształt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Dowolny kształt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Dowolny kształt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Dowolny kształt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Dowolny kształt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Dowolny kształt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Dowolny kształt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Dowolny kształt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 noProof="0"/>
              <a:t>Kliknij, aby edytować styl wzorca podtytułu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888FB3AE-BD6D-4D7F-886D-B6CC5A40C6A4}" type="datetime1">
              <a:rPr lang="pl-PL" noProof="0" smtClean="0"/>
              <a:t>21.09.2024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zny 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Obraz — symbol zastępczy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0B73D9-7643-4E7A-B225-00D59A07CEAF}" type="datetime1">
              <a:rPr lang="pl-PL" noProof="0" smtClean="0"/>
              <a:t>21.09.2024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F144C6-5D31-4F76-85C3-B94DC3A85569}" type="datetime1">
              <a:rPr lang="pl-PL" noProof="0" smtClean="0"/>
              <a:t>21.09.2024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ytat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2" name="Tekst — symbol zastępczy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F2CA33-A2DE-4289-8889-FE31E1E09D98}" type="datetime1">
              <a:rPr lang="pl-PL" noProof="0" smtClean="0"/>
              <a:t>21.09.2024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60" name="Pole tekstowe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l-PL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Pole tekstowe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l-PL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1BACE5-D1A6-49E3-816F-D9038C2882FF}" type="datetime1">
              <a:rPr lang="pl-PL" noProof="0" smtClean="0"/>
              <a:t>21.09.2024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zecia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ytuł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7" name="Tekst — symbol zastępczy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8" name="Tekst — symbol zastępczy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9" name="Tekst — symbol zastępczy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10" name="Tekst — symbol zastępczy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11" name="Tekst — symbol zastępczy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12" name="Tekst — symbol zastępczy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F96DB6-3B8D-4CD3-B4E4-D6D6B927C807}" type="datetime1">
              <a:rPr lang="pl-PL" noProof="0" smtClean="0"/>
              <a:t>21.09.2024</a:t>
            </a:fld>
            <a:endParaRPr lang="pl-PL" noProof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z obraz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/>
          <p:cNvSpPr>
            <a:spLocks noGrp="1"/>
          </p:cNvSpPr>
          <p:nvPr>
            <p:ph type="title" hasCustomPrompt="1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9" name="Tekst — symbol zastępczy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0" name="Obraz — symbol zastępczy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21" name="Tekst — symbol zastępczy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2" name="Tekst — symbol zastępczy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3" name="Obraz — symbol zastępczy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24" name="Tekst — symbol zastępczy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5" name="Tekst — symbol zastępczy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6" name="Obraz — symbol zastępczy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l-PL" noProof="0"/>
              <a:t>Kliknij ikonę, aby dodać obraz</a:t>
            </a:r>
          </a:p>
        </p:txBody>
      </p:sp>
      <p:sp>
        <p:nvSpPr>
          <p:cNvPr id="27" name="Tekst — symbol zastępczy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8F3260-68A7-46EC-8A77-20D1120A63A6}" type="datetime1">
              <a:rPr lang="pl-PL" noProof="0" smtClean="0"/>
              <a:t>21.09.2024</a:t>
            </a:fld>
            <a:endParaRPr lang="pl-PL" noProof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A6E3D1-78A1-4980-9574-90D3B19BB386}" type="datetime1">
              <a:rPr lang="pl-PL" noProof="0" smtClean="0"/>
              <a:t>21.09.2024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D5DB7E-90EA-47B0-830E-A91D4025CCB7}" type="datetime1">
              <a:rPr lang="pl-PL" noProof="0" smtClean="0"/>
              <a:t>21.09.2024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6FC6B6-EC53-4C36-B2FC-9ACE69598C05}" type="datetime1">
              <a:rPr lang="pl-PL" noProof="0" smtClean="0"/>
              <a:t>21.09.2024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81B0B2-577D-4414-A87D-49F35B1A6043}" type="datetime1">
              <a:rPr lang="pl-PL" noProof="0" smtClean="0"/>
              <a:t>21.09.2024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5AD829-69F3-4BFC-921D-136D15739A6E}" type="datetime1">
              <a:rPr lang="pl-PL" noProof="0" smtClean="0"/>
              <a:t>21.09.2024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Tekst — symbol zastępczy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6" name="Zawartość — symbol zastępczy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7" name="Data — symbol zastępczy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6DC23E-1A8C-4C69-A9EE-D7F9477819B4}" type="datetime1">
              <a:rPr lang="pl-PL" noProof="0" smtClean="0"/>
              <a:t>21.09.2024</a:t>
            </a:fld>
            <a:endParaRPr lang="pl-PL" noProof="0"/>
          </a:p>
        </p:txBody>
      </p:sp>
      <p:sp>
        <p:nvSpPr>
          <p:cNvPr id="8" name="Stopka — symbol zastępcz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9" name="Numer slajdu — symbol zastępcz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684689-0FB8-464C-A663-9DFB9498CFB1}" type="datetime1">
              <a:rPr lang="pl-PL" noProof="0" smtClean="0"/>
              <a:t>21.09.2024</a:t>
            </a:fld>
            <a:endParaRPr lang="pl-PL" noProof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5F8CFB-22C4-481F-AD78-C85DF3287D53}" type="datetime1">
              <a:rPr lang="pl-PL" noProof="0" smtClean="0"/>
              <a:t>21.09.2024</a:t>
            </a:fld>
            <a:endParaRPr lang="pl-PL" noProof="0"/>
          </a:p>
        </p:txBody>
      </p:sp>
      <p:sp>
        <p:nvSpPr>
          <p:cNvPr id="3" name="Stopka — symbol zastępcz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45CA3B-F889-445D-A2AF-53732CA469D1}" type="datetime1">
              <a:rPr lang="pl-PL" noProof="0" smtClean="0"/>
              <a:t>21.09.2024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Obraz — symbol zastępczy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B15716-2E32-4BDE-9E1D-07DDC8B2E0D0}" type="datetime1">
              <a:rPr lang="pl-PL" noProof="0" smtClean="0"/>
              <a:t>21.09.2024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l-PL" noProof="0" smtClean="0"/>
              <a:t>‹#›</a:t>
            </a:fld>
            <a:endParaRPr lang="pl-PL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a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a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Prostokąt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Dowolny kształt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Dowolny kształt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Dowolny kształt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Dowolny kształt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Dowolny kształt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Dowolny kształt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Dowolny kształt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Dowolny kształt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Dowolny kształt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Dowolny kształt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i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Dowolny kształt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Dowolny kształt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Dowolny kształt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Dowolny kształt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Prostokąt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Dowolny kształt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Dowolny kształt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Dowolny kształt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Dowolny kształt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Dowolny kształt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Dowolny kształt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Dowolny kształt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Dowolny kształt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Dowolny kształt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Dowolny kształt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a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Dowolny kształt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Dowolny kształt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Dowolny kształt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Dowolny kształt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Dowolny kształt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Dowolny kształt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Dowolny kształt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Dowolny kształt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Dowolny kształt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Prostokąt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ytuł — symbol zastępczy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pl-PL" noProof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4A364D4-90D8-4BBA-A8AC-CE9C9AEC5B43}" type="datetime1">
              <a:rPr lang="pl-PL" noProof="0" smtClean="0"/>
              <a:t>21.09.2024</a:t>
            </a:fld>
            <a:endParaRPr lang="pl-PL" noProof="0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axisframework.org/files/royce1970.pdf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a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Prostokąt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pic>
          <p:nvPicPr>
            <p:cNvPr id="79" name="Obraz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Obraz 4" descr="zbliżenie płytki obwodu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upa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Prostokąt z rogami zaokrąglonymi po przekątnej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l-PL"/>
            </a:p>
          </p:txBody>
        </p:sp>
        <p:grpSp>
          <p:nvGrpSpPr>
            <p:cNvPr id="83" name="Grupa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Dowolny kształt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Dowolny kształt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Dowolny kształt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Dowolny kształt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Dowolny kształt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Dowolny kształt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Dowolny kształt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Dowolny kształt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Dowolny kształt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Prostokąt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Dowolny kształt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Dowolny kształt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Dowolny kształt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Dowolny kształt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Dowolny kształt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Dowolny kształt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Dowolny kształt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Dowolny kształt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Dowolny kształt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Prostokąt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7527" y="1944223"/>
            <a:ext cx="7428731" cy="1926563"/>
          </a:xfrm>
        </p:spPr>
        <p:txBody>
          <a:bodyPr rtlCol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l-PL" sz="2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DVIDT - Metoda testowania oprogramowania za pomocą dynamicznej wariacji danych wejściowych</a:t>
            </a:r>
            <a:endParaRPr lang="pl-PL" sz="24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397" y="368524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endParaRPr lang="pl-PL" dirty="0"/>
          </a:p>
          <a:p>
            <a:pPr algn="ctr" rtl="0"/>
            <a:r>
              <a:rPr lang="pl-PL" sz="1600"/>
              <a:t>Warszawa</a:t>
            </a:r>
            <a:endParaRPr lang="pl-PL" sz="1600" dirty="0"/>
          </a:p>
        </p:txBody>
      </p:sp>
      <p:pic>
        <p:nvPicPr>
          <p:cNvPr id="4" name="image1.jpeg">
            <a:extLst>
              <a:ext uri="{FF2B5EF4-FFF2-40B4-BE49-F238E27FC236}">
                <a16:creationId xmlns:a16="http://schemas.microsoft.com/office/drawing/2014/main" id="{8B3F0E28-271C-1C10-1F9E-259CAFF1260F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rcRect b="72948"/>
          <a:stretch>
            <a:fillRect/>
          </a:stretch>
        </p:blipFill>
        <p:spPr bwMode="auto">
          <a:xfrm>
            <a:off x="4246342" y="5254095"/>
            <a:ext cx="3695700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ytuł 1">
            <a:extLst>
              <a:ext uri="{FF2B5EF4-FFF2-40B4-BE49-F238E27FC236}">
                <a16:creationId xmlns:a16="http://schemas.microsoft.com/office/drawing/2014/main" id="{87B95C72-220C-5623-F384-12380FB81D72}"/>
              </a:ext>
            </a:extLst>
          </p:cNvPr>
          <p:cNvSpPr txBox="1">
            <a:spLocks/>
          </p:cNvSpPr>
          <p:nvPr/>
        </p:nvSpPr>
        <p:spPr>
          <a:xfrm>
            <a:off x="2716609" y="2814637"/>
            <a:ext cx="6858000" cy="13678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pl-PL" sz="1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Anna Drobek</a:t>
            </a:r>
            <a:endParaRPr lang="pl-PL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BD51795-F3DA-A19E-A610-D3AE82314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919" y="1127475"/>
            <a:ext cx="5311741" cy="3686063"/>
          </a:xfrm>
        </p:spPr>
        <p:txBody>
          <a:bodyPr>
            <a:noAutofit/>
          </a:bodyPr>
          <a:lstStyle/>
          <a:p>
            <a:r>
              <a:rPr lang="pl-PL" sz="3200" kern="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Schemat metody testowania oprogramowania opartej na dynamicznej wariacji danych wejściowych - DVIDT</a:t>
            </a:r>
            <a:endParaRPr lang="pl-PL" sz="3200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2A3EFA7-900E-28ED-128C-C816D0F07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0" y="75156"/>
            <a:ext cx="5118100" cy="671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35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3824829-F339-AE25-4F3B-F2BA6804A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kern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Implementacja własnej metody testowania oprogramowania</a:t>
            </a:r>
            <a:endParaRPr lang="pl-PL" sz="3200" dirty="0"/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CB5BD4C3-F532-4D8F-5A9C-4BA5FF233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3154543" cy="3541714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PRZYPADEK UŻYCIA – Rejestracja nowego konta</a:t>
            </a:r>
          </a:p>
        </p:txBody>
      </p:sp>
      <p:graphicFrame>
        <p:nvGraphicFramePr>
          <p:cNvPr id="8" name="Symbol zastępczy zawartości 3">
            <a:extLst>
              <a:ext uri="{FF2B5EF4-FFF2-40B4-BE49-F238E27FC236}">
                <a16:creationId xmlns:a16="http://schemas.microsoft.com/office/drawing/2014/main" id="{115AE0BC-9BDD-191F-83B5-65B4C87C5D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143068"/>
              </p:ext>
            </p:extLst>
          </p:nvPr>
        </p:nvGraphicFramePr>
        <p:xfrm>
          <a:off x="4710023" y="1932317"/>
          <a:ext cx="6702724" cy="45547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14230">
                  <a:extLst>
                    <a:ext uri="{9D8B030D-6E8A-4147-A177-3AD203B41FA5}">
                      <a16:colId xmlns:a16="http://schemas.microsoft.com/office/drawing/2014/main" val="455275819"/>
                    </a:ext>
                  </a:extLst>
                </a:gridCol>
                <a:gridCol w="5588494">
                  <a:extLst>
                    <a:ext uri="{9D8B030D-6E8A-4147-A177-3AD203B41FA5}">
                      <a16:colId xmlns:a16="http://schemas.microsoft.com/office/drawing/2014/main" val="3131010725"/>
                    </a:ext>
                  </a:extLst>
                </a:gridCol>
              </a:tblGrid>
              <a:tr h="4502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l-PL" sz="900" kern="100">
                          <a:effectLst/>
                        </a:rPr>
                        <a:t>Opis</a:t>
                      </a:r>
                      <a:endParaRPr lang="pl-PL" sz="9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079" marR="4907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l-PL" sz="900" kern="100" dirty="0">
                          <a:effectLst/>
                        </a:rPr>
                        <a:t>Rejestracja - zakładania konta w sklepie internetowym: </a:t>
                      </a:r>
                      <a:r>
                        <a:rPr lang="pl-PL" sz="900" u="sng" kern="100" dirty="0">
                          <a:solidFill>
                            <a:schemeClr val="tx1"/>
                          </a:solidFill>
                          <a:effectLst/>
                          <a:hlinkClick r:id="rId2" tooltip="https://fakestore.testelka.pl/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https://fakestore.testelka.pl/</a:t>
                      </a:r>
                      <a:endParaRPr lang="pl-PL" sz="9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079" marR="49079" marT="0" marB="0"/>
                </a:tc>
                <a:extLst>
                  <a:ext uri="{0D108BD9-81ED-4DB2-BD59-A6C34878D82A}">
                    <a16:rowId xmlns:a16="http://schemas.microsoft.com/office/drawing/2014/main" val="2351510844"/>
                  </a:ext>
                </a:extLst>
              </a:tr>
              <a:tr h="21203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l-PL" sz="900" kern="100">
                          <a:effectLst/>
                        </a:rPr>
                        <a:t>Aktor</a:t>
                      </a:r>
                      <a:endParaRPr lang="pl-PL" sz="9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079" marR="4907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l-PL" sz="900" kern="100" dirty="0">
                          <a:effectLst/>
                        </a:rPr>
                        <a:t>Rola: Aktor</a:t>
                      </a:r>
                      <a:endParaRPr lang="pl-PL" sz="9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079" marR="49079" marT="0" marB="0"/>
                </a:tc>
                <a:extLst>
                  <a:ext uri="{0D108BD9-81ED-4DB2-BD59-A6C34878D82A}">
                    <a16:rowId xmlns:a16="http://schemas.microsoft.com/office/drawing/2014/main" val="1218086683"/>
                  </a:ext>
                </a:extLst>
              </a:tr>
              <a:tr h="4502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l-PL" sz="900" kern="100">
                          <a:effectLst/>
                        </a:rPr>
                        <a:t>Wyzwalacz</a:t>
                      </a:r>
                      <a:endParaRPr lang="pl-PL" sz="9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079" marR="4907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l-PL" sz="900" kern="100" dirty="0">
                          <a:effectLst/>
                        </a:rPr>
                        <a:t>Potrzeba zakupów w sklepie internetowym</a:t>
                      </a:r>
                      <a:endParaRPr lang="pl-PL" sz="9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079" marR="49079" marT="0" marB="0"/>
                </a:tc>
                <a:extLst>
                  <a:ext uri="{0D108BD9-81ED-4DB2-BD59-A6C34878D82A}">
                    <a16:rowId xmlns:a16="http://schemas.microsoft.com/office/drawing/2014/main" val="1549175259"/>
                  </a:ext>
                </a:extLst>
              </a:tr>
              <a:tr h="187948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l-PL" sz="900" kern="100">
                          <a:effectLst/>
                        </a:rPr>
                        <a:t>Scenariusz główny</a:t>
                      </a:r>
                      <a:endParaRPr lang="pl-PL" sz="9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079" marR="49079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pl-PL" sz="900" kern="100" dirty="0">
                          <a:effectLst/>
                        </a:rPr>
                        <a:t>Aktor otwiera stronę </a:t>
                      </a:r>
                      <a:r>
                        <a:rPr lang="pl-PL" sz="900" u="sng" kern="100" dirty="0">
                          <a:solidFill>
                            <a:schemeClr val="bg1"/>
                          </a:solidFill>
                          <a:effectLst/>
                          <a:hlinkClick r:id="rId2" tooltip="https://fakestore.testelka.pl/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https://fakestore.testelka.pl</a:t>
                      </a:r>
                      <a:r>
                        <a:rPr lang="pl-PL" sz="900" u="sng" kern="100" dirty="0">
                          <a:solidFill>
                            <a:srgbClr val="B8FA56"/>
                          </a:solidFill>
                          <a:effectLst/>
                          <a:hlinkClick r:id="rId2" tooltip="https://fakestore.testelka.pl/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/</a:t>
                      </a:r>
                      <a:endParaRPr lang="pl-PL" sz="900" kern="100" dirty="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pl-PL" sz="900" kern="100" dirty="0">
                          <a:effectLst/>
                        </a:rPr>
                        <a:t>Za pomocą naciśnięcia klawisza Moje konto aktor przechodzi do formularza Rejestracji konta.</a:t>
                      </a: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pl-PL" sz="900" kern="100" dirty="0">
                          <a:effectLst/>
                        </a:rPr>
                        <a:t>Akor uzupełnia dane formularza wprowadzając Adres email oraz Hasło.</a:t>
                      </a: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pl-PL" sz="900" kern="100" dirty="0">
                          <a:effectLst/>
                        </a:rPr>
                        <a:t>Zatwierdza założenie konta przyciskiem Zarejestruj się</a:t>
                      </a: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pl-PL" sz="900" kern="100" dirty="0">
                          <a:effectLst/>
                        </a:rPr>
                        <a:t>Zostaje przekierowany do strony z potwierdzeniem założenia konta</a:t>
                      </a:r>
                      <a:endParaRPr lang="pl-PL" sz="9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079" marR="49079" marT="0" marB="0"/>
                </a:tc>
                <a:extLst>
                  <a:ext uri="{0D108BD9-81ED-4DB2-BD59-A6C34878D82A}">
                    <a16:rowId xmlns:a16="http://schemas.microsoft.com/office/drawing/2014/main" val="1322664885"/>
                  </a:ext>
                </a:extLst>
              </a:tr>
              <a:tr h="21203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l-PL" sz="900" kern="100">
                          <a:effectLst/>
                        </a:rPr>
                        <a:t>Efekt</a:t>
                      </a:r>
                      <a:endParaRPr lang="pl-PL" sz="9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079" marR="4907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l-PL" sz="900" kern="100">
                          <a:effectLst/>
                        </a:rPr>
                        <a:t>Możliwość zalogowania do konta i kontynuowania zakupów.</a:t>
                      </a:r>
                      <a:endParaRPr lang="pl-PL" sz="9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079" marR="49079" marT="0" marB="0"/>
                </a:tc>
                <a:extLst>
                  <a:ext uri="{0D108BD9-81ED-4DB2-BD59-A6C34878D82A}">
                    <a16:rowId xmlns:a16="http://schemas.microsoft.com/office/drawing/2014/main" val="3639212351"/>
                  </a:ext>
                </a:extLst>
              </a:tr>
              <a:tr h="45024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l-PL" sz="900" kern="100">
                          <a:effectLst/>
                        </a:rPr>
                        <a:t>Warunki wstępne </a:t>
                      </a:r>
                      <a:endParaRPr lang="pl-PL" sz="9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079" marR="4907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l-PL" sz="900" kern="100">
                          <a:effectLst/>
                        </a:rPr>
                        <a:t>Brak konta związanego z podanym adresem</a:t>
                      </a:r>
                      <a:endParaRPr lang="pl-PL" sz="9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079" marR="49079" marT="0" marB="0"/>
                </a:tc>
                <a:extLst>
                  <a:ext uri="{0D108BD9-81ED-4DB2-BD59-A6C34878D82A}">
                    <a16:rowId xmlns:a16="http://schemas.microsoft.com/office/drawing/2014/main" val="3152210017"/>
                  </a:ext>
                </a:extLst>
              </a:tr>
              <a:tr h="45024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l-PL" sz="900" kern="100">
                          <a:effectLst/>
                        </a:rPr>
                        <a:t>Warunki końcowe</a:t>
                      </a:r>
                      <a:endParaRPr lang="pl-PL" sz="9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079" marR="4907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l-PL" sz="900" kern="100">
                          <a:effectLst/>
                        </a:rPr>
                        <a:t>Użytkownik posiada nowe konto w systemie</a:t>
                      </a:r>
                      <a:endParaRPr lang="pl-PL" sz="9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079" marR="49079" marT="0" marB="0"/>
                </a:tc>
                <a:extLst>
                  <a:ext uri="{0D108BD9-81ED-4DB2-BD59-A6C34878D82A}">
                    <a16:rowId xmlns:a16="http://schemas.microsoft.com/office/drawing/2014/main" val="2551023683"/>
                  </a:ext>
                </a:extLst>
              </a:tr>
              <a:tr h="45024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l-PL" sz="900" kern="100">
                          <a:effectLst/>
                        </a:rPr>
                        <a:t>Alternatywne ścieżki</a:t>
                      </a:r>
                      <a:endParaRPr lang="pl-PL" sz="900" kern="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079" marR="4907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l-PL" sz="900" kern="100" dirty="0">
                          <a:effectLst/>
                        </a:rPr>
                        <a:t>Aktor wprowadza błędny adres e-mail i nie zostaje zalogowany</a:t>
                      </a:r>
                      <a:endParaRPr lang="pl-PL" sz="9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079" marR="49079" marT="0" marB="0"/>
                </a:tc>
                <a:extLst>
                  <a:ext uri="{0D108BD9-81ED-4DB2-BD59-A6C34878D82A}">
                    <a16:rowId xmlns:a16="http://schemas.microsoft.com/office/drawing/2014/main" val="3702320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3501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9545E-42F0-3457-D808-6D8157062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3200" dirty="0"/>
              <a:t>Zakres realizowanych zadań</a:t>
            </a:r>
            <a:br>
              <a:rPr lang="pl-PL" dirty="0"/>
            </a:b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053983D-9BC7-B888-9014-D5C3DFFF9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graphicFrame>
        <p:nvGraphicFramePr>
          <p:cNvPr id="5" name="Wykres 4">
            <a:extLst>
              <a:ext uri="{FF2B5EF4-FFF2-40B4-BE49-F238E27FC236}">
                <a16:creationId xmlns:a16="http://schemas.microsoft.com/office/drawing/2014/main" id="{00000000-0008-0000-0300-00000E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4950117"/>
              </p:ext>
            </p:extLst>
          </p:nvPr>
        </p:nvGraphicFramePr>
        <p:xfrm>
          <a:off x="1734207" y="1439918"/>
          <a:ext cx="7987862" cy="50408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75381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855185E-44DD-9D68-ED46-6F2F17404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l-PL" sz="3200" kern="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Wyniki testów - </a:t>
            </a:r>
            <a:r>
              <a:rPr lang="pl-PL" sz="3200" kern="0" dirty="0">
                <a:effectLst/>
                <a:latin typeface="+mn-lt"/>
                <a:ea typeface="Calibri" panose="020F0502020204030204" pitchFamily="34" charset="0"/>
              </a:rPr>
              <a:t>Wykryte błędy dla danych wejściowych dla  Metydy DVIDT</a:t>
            </a:r>
            <a:br>
              <a:rPr lang="pl-PL" sz="3200" kern="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l-PL" sz="3200" dirty="0">
              <a:latin typeface="+mn-lt"/>
            </a:endParaRPr>
          </a:p>
        </p:txBody>
      </p:sp>
      <p:graphicFrame>
        <p:nvGraphicFramePr>
          <p:cNvPr id="4" name="Symbol zastępczy zawartości 3">
            <a:extLst>
              <a:ext uri="{FF2B5EF4-FFF2-40B4-BE49-F238E27FC236}">
                <a16:creationId xmlns:a16="http://schemas.microsoft.com/office/drawing/2014/main" id="{7144BCE2-2A50-D2E1-EBF0-B4FC6DE18A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0922201"/>
              </p:ext>
            </p:extLst>
          </p:nvPr>
        </p:nvGraphicFramePr>
        <p:xfrm>
          <a:off x="1141411" y="2223609"/>
          <a:ext cx="9906000" cy="3541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31934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41E5B30-FBE7-89B5-0582-80663EE3D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lnSpc>
                <a:spcPct val="110000"/>
              </a:lnSpc>
            </a:pPr>
            <a:r>
              <a:rPr lang="pl-PL" sz="3200" dirty="0"/>
              <a:t>Podsumowanie i wnioski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566CF0F-BB6D-B7D0-3FC8-DC954FC39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401" y="1749154"/>
            <a:ext cx="9905999" cy="35417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000" u="sng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Metoda</a:t>
            </a:r>
            <a:r>
              <a:rPr lang="pl-PL" sz="2000" u="sng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pl-PL" sz="2000" u="sng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Testowania Dynamicznej Wariacji Danych Wejściowych, dzięki dynamicznie generowanym danym wejściowym, przynosi zauważalne korzyści:</a:t>
            </a:r>
          </a:p>
          <a:p>
            <a:r>
              <a:rPr lang="pl-PL" sz="2000" kern="0" dirty="0">
                <a:latin typeface="Times New Roman" panose="02020603050405020304" pitchFamily="18" charset="0"/>
                <a:ea typeface="Calibri" panose="020F0502020204030204" pitchFamily="34" charset="0"/>
              </a:rPr>
              <a:t>Oszczędności finansowe</a:t>
            </a:r>
          </a:p>
          <a:p>
            <a:r>
              <a:rPr lang="pl-PL" sz="2000" kern="0" dirty="0">
                <a:latin typeface="Times New Roman" panose="02020603050405020304" pitchFamily="18" charset="0"/>
                <a:ea typeface="Calibri" panose="020F0502020204030204" pitchFamily="34" charset="0"/>
              </a:rPr>
              <a:t>Oszczędność czasu</a:t>
            </a:r>
          </a:p>
          <a:p>
            <a:r>
              <a:rPr lang="pl-PL" sz="2000" kern="0" dirty="0">
                <a:latin typeface="Times New Roman" panose="02020603050405020304" pitchFamily="18" charset="0"/>
                <a:ea typeface="Calibri" panose="020F0502020204030204" pitchFamily="34" charset="0"/>
              </a:rPr>
              <a:t>Oszczędność zasobów</a:t>
            </a:r>
          </a:p>
          <a:p>
            <a:r>
              <a:rPr lang="pl-PL" sz="2000" kern="0">
                <a:latin typeface="Times New Roman" panose="02020603050405020304" pitchFamily="18" charset="0"/>
                <a:ea typeface="Calibri" panose="020F0502020204030204" pitchFamily="34" charset="0"/>
              </a:rPr>
              <a:t>Zwiększenie niezawodności </a:t>
            </a:r>
            <a:r>
              <a:rPr lang="pl-PL" sz="2000" kern="0" dirty="0">
                <a:latin typeface="Times New Roman" panose="02020603050405020304" pitchFamily="18" charset="0"/>
                <a:ea typeface="Calibri" panose="020F0502020204030204" pitchFamily="34" charset="0"/>
              </a:rPr>
              <a:t>oprogramowania</a:t>
            </a:r>
          </a:p>
          <a:p>
            <a:r>
              <a:rPr lang="pl-PL" sz="2000" kern="0" dirty="0">
                <a:latin typeface="Times New Roman" panose="02020603050405020304" pitchFamily="18" charset="0"/>
                <a:ea typeface="Calibri" panose="020F0502020204030204" pitchFamily="34" charset="0"/>
              </a:rPr>
              <a:t>Eliminacja kosztownych napraw</a:t>
            </a:r>
          </a:p>
          <a:p>
            <a:r>
              <a:rPr lang="pl-PL" sz="2000" kern="0" dirty="0">
                <a:latin typeface="Times New Roman" panose="02020603050405020304" pitchFamily="18" charset="0"/>
                <a:ea typeface="Calibri" panose="020F0502020204030204" pitchFamily="34" charset="0"/>
              </a:rPr>
              <a:t>Pozytywny wizerunek firmy</a:t>
            </a:r>
          </a:p>
          <a:p>
            <a:pPr marL="0" indent="0">
              <a:buNone/>
            </a:pPr>
            <a:r>
              <a:rPr lang="pl-PL" sz="2000" b="1" kern="0" dirty="0">
                <a:latin typeface="Times New Roman" panose="02020603050405020304" pitchFamily="18" charset="0"/>
                <a:ea typeface="Calibri" panose="020F0502020204030204" pitchFamily="34" charset="0"/>
              </a:rPr>
              <a:t>WNIOSKI: </a:t>
            </a:r>
            <a:r>
              <a:rPr lang="pl-PL" sz="2000" b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Metoda testowania DVIDT</a:t>
            </a:r>
            <a:r>
              <a:rPr lang="pl-PL" sz="20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stanowi obiecujące podejście do testowania oprogramowania</a:t>
            </a:r>
            <a:endParaRPr lang="pl-PL" sz="2000" b="1" kern="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668254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4D53213-B86B-62CA-F60C-2859E6B92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924" y="2249487"/>
            <a:ext cx="9905998" cy="1478570"/>
          </a:xfrm>
        </p:spPr>
        <p:txBody>
          <a:bodyPr/>
          <a:lstStyle/>
          <a:p>
            <a:pPr algn="just"/>
            <a:r>
              <a:rPr lang="pl-PL" dirty="0"/>
              <a:t>                       </a:t>
            </a:r>
            <a:r>
              <a:rPr lang="pl-PL" sz="4800" dirty="0"/>
              <a:t>Dziękuję za Uwagę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9D8C07C-FEA8-679E-7F77-23247715C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						</a:t>
            </a:r>
            <a:r>
              <a:rPr lang="pl-PL" sz="2800" dirty="0"/>
              <a:t>	</a:t>
            </a:r>
            <a:r>
              <a:rPr lang="pl-PL" sz="3600" dirty="0"/>
              <a:t>Anna Drobek</a:t>
            </a:r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27435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4345AF6-543D-7EB8-BCE7-3E102358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3600" dirty="0"/>
              <a:t>Plan prezentacji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62CEFB9-28E1-0AA1-7B19-61E81A7CB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rtl="0">
              <a:lnSpc>
                <a:spcPct val="110000"/>
              </a:lnSpc>
            </a:pPr>
            <a:r>
              <a:rPr lang="pl-PL" sz="2600" kern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Cel pracy</a:t>
            </a:r>
          </a:p>
          <a:p>
            <a:pPr rtl="0">
              <a:lnSpc>
                <a:spcPct val="110000"/>
              </a:lnSpc>
            </a:pPr>
            <a:r>
              <a:rPr lang="pl-PL" sz="2600" kern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Testowanie</a:t>
            </a:r>
          </a:p>
          <a:p>
            <a:pPr rtl="0">
              <a:lnSpc>
                <a:spcPct val="110000"/>
              </a:lnSpc>
            </a:pPr>
            <a:r>
              <a:rPr lang="pl-PL" sz="2600" kern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Analiza porównawcza metod i narzędzi</a:t>
            </a:r>
            <a:endParaRPr lang="pl-PL" sz="2600" dirty="0"/>
          </a:p>
          <a:p>
            <a:pPr rtl="0">
              <a:lnSpc>
                <a:spcPct val="110000"/>
              </a:lnSpc>
            </a:pPr>
            <a:r>
              <a:rPr lang="pl-PL" sz="2600" kern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Projekt </a:t>
            </a:r>
            <a:r>
              <a:rPr lang="pl-PL" sz="2800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DVIDT (ang. Dynamic Variation of Input Data </a:t>
            </a:r>
            <a:r>
              <a:rPr lang="pl-PL" sz="2800" kern="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  <a:r>
              <a:rPr lang="pl-PL" sz="2800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pl-PL" sz="2600" dirty="0"/>
          </a:p>
          <a:p>
            <a:pPr rtl="0">
              <a:lnSpc>
                <a:spcPct val="110000"/>
              </a:lnSpc>
            </a:pPr>
            <a:r>
              <a:rPr lang="pl-PL" sz="2600" kern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Implementacja</a:t>
            </a:r>
            <a:endParaRPr lang="pl-PL" sz="2600" dirty="0"/>
          </a:p>
          <a:p>
            <a:pPr rtl="0">
              <a:lnSpc>
                <a:spcPct val="110000"/>
              </a:lnSpc>
            </a:pPr>
            <a:r>
              <a:rPr lang="pl-PL" sz="2600" kern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Wyniki</a:t>
            </a:r>
          </a:p>
          <a:p>
            <a:pPr rtl="0">
              <a:lnSpc>
                <a:spcPct val="110000"/>
              </a:lnSpc>
            </a:pPr>
            <a:r>
              <a:rPr lang="pl-PL" sz="2600" dirty="0"/>
              <a:t>Wnioski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17815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9BC3412-7808-2B9F-F326-F9473D8B6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Cel pracy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6623160-8C1C-BB5F-369B-72C9707A0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58143"/>
            <a:ext cx="9905999" cy="3541714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pl-PL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l-PL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Celem jest zaprojektowanie nowego rozwiązania dotyczącego zagadnienia testowania oprogramowania w oparciu o własną metodę testowania</a:t>
            </a:r>
            <a:r>
              <a:rPr lang="pl-PL" kern="0" dirty="0"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pl-PL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Metoda testowania oprogramowania za pomocą dynamicznej wariacji danych wejściowych – DVIDT (ang. Dynamic Variation of Input Data Testing). 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pl-PL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Celami cząstkowymi pracy jest:</a:t>
            </a:r>
          </a:p>
          <a:p>
            <a:pPr lvl="1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pl-PL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analiza porównawcza dotychczasowego rozwoju testowania oprogramowania w oparciu o różne rodzaje testów oraz narzędzia, a także w oparciu o własną metodę testowania.</a:t>
            </a:r>
            <a:endParaRPr lang="pl-PL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672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BEEF1A-E8C4-3410-0FAE-08A21B704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sz="3600" kern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Testowanie jako część procesu w tworzeniu oprogramowania</a:t>
            </a:r>
            <a:br>
              <a:rPr lang="pl-PL" sz="3600" kern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0D3CCB0-4906-C22A-5EAE-3F6695CC8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7088"/>
            <a:ext cx="9905999" cy="3541714"/>
          </a:xfrm>
        </p:spPr>
        <p:txBody>
          <a:bodyPr>
            <a:noAutofit/>
          </a:bodyPr>
          <a:lstStyle/>
          <a:p>
            <a:pPr algn="just"/>
            <a:r>
              <a:rPr lang="pl-PL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pl-PL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efinicje związane z testowaniem</a:t>
            </a:r>
          </a:p>
          <a:p>
            <a:pPr algn="just"/>
            <a:r>
              <a:rPr lang="pl-PL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Tematyka testowania oprogramowania obejmuje obszary związane z tworzeniem przypadków testowych oraz scenariuszy testowych</a:t>
            </a:r>
            <a:endParaRPr lang="pl-PL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pl-PL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Wyróżniamy kilka modeli testowania: 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l-PL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 kaskadowy, 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l-PL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modele zwinne (Scrum), 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l-PL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modele iteracyjne (RUP), 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l-PL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modele iteracyjne (RAD).</a:t>
            </a:r>
            <a:endParaRPr lang="pl-PL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318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FE47F8A-A834-3F8C-91F9-8CC9B434E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770917"/>
            <a:ext cx="9905998" cy="1478570"/>
          </a:xfrm>
        </p:spPr>
        <p:txBody>
          <a:bodyPr>
            <a:normAutofit fontScale="90000"/>
          </a:bodyPr>
          <a:lstStyle/>
          <a:p>
            <a:r>
              <a:rPr lang="pl-PL" sz="3600" kern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Analiza porównawcza metod i narzędzi - wady, zalety w kontekście własnej metody</a:t>
            </a:r>
            <a:br>
              <a:rPr lang="pl-PL" sz="3600" dirty="0"/>
            </a:b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053F561-04A1-26BD-17C3-152911229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Testowanie manualne</a:t>
            </a:r>
          </a:p>
          <a:p>
            <a:r>
              <a:rPr lang="pl-PL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Testowanie automatyczne</a:t>
            </a:r>
          </a:p>
          <a:p>
            <a:r>
              <a:rPr lang="pl-PL" u="sng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Narzędzia testowania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l-PL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Selenium,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l-PL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Postman,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l-PL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Cypress,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l-PL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SoapUI</a:t>
            </a:r>
            <a:r>
              <a:rPr lang="pl-PL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pl-PL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250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1494B35-0C36-38CC-F02A-46773EC0A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sz="3600" kern="0" dirty="0">
                <a:effectLst/>
                <a:latin typeface="+mn-lt"/>
                <a:ea typeface="Calibri" panose="020F0502020204030204" pitchFamily="34" charset="0"/>
              </a:rPr>
              <a:t>Własna metoda testowania o nazwie: </a:t>
            </a:r>
            <a:br>
              <a:rPr lang="pl-PL" sz="3600" kern="0" dirty="0">
                <a:effectLst/>
                <a:latin typeface="+mn-lt"/>
                <a:ea typeface="Calibri" panose="020F0502020204030204" pitchFamily="34" charset="0"/>
              </a:rPr>
            </a:br>
            <a:r>
              <a:rPr lang="pl-PL" sz="3600" kern="0" dirty="0">
                <a:effectLst/>
                <a:latin typeface="+mn-lt"/>
                <a:ea typeface="Calibri" panose="020F0502020204030204" pitchFamily="34" charset="0"/>
              </a:rPr>
              <a:t>DVIDT-</a:t>
            </a:r>
            <a:r>
              <a:rPr lang="pl-PL" sz="3600" kern="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metody testowania oprogramowania opartej na dynamicznej wariacji danych wejściowych</a:t>
            </a:r>
            <a:endParaRPr lang="pl-PL" dirty="0">
              <a:latin typeface="+mn-lt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4FB204E-1F77-B118-2973-3BE11E0C5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51411"/>
            <a:ext cx="9905999" cy="3541714"/>
          </a:xfrm>
        </p:spPr>
        <p:txBody>
          <a:bodyPr>
            <a:normAutofit lnSpcReduction="10000"/>
          </a:bodyPr>
          <a:lstStyle/>
          <a:p>
            <a:pPr algn="just"/>
            <a:r>
              <a:rPr lang="pl-PL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Dynamiczność danych wejściowych</a:t>
            </a:r>
          </a:p>
          <a:p>
            <a:pPr algn="just"/>
            <a:r>
              <a:rPr lang="pl-PL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Modyfikacja danych wejściowych podczas testów</a:t>
            </a:r>
          </a:p>
          <a:p>
            <a:pPr algn="just"/>
            <a:r>
              <a:rPr lang="pl-PL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Dane wejściowe są celowo zróżnicowane</a:t>
            </a:r>
          </a:p>
          <a:p>
            <a:pPr algn="just"/>
            <a:r>
              <a:rPr lang="pl-PL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Możliwość manualnej modyfikacji danych jak i automatycznej</a:t>
            </a:r>
          </a:p>
          <a:p>
            <a:pPr algn="just"/>
            <a:r>
              <a:rPr lang="pl-PL" sz="2200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Możliwość w</a:t>
            </a:r>
            <a:r>
              <a:rPr lang="pl-PL" sz="22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ykorzystanie algorytmu Fishera-Yates do generowania losowej kolejności elementów </a:t>
            </a:r>
          </a:p>
          <a:p>
            <a:pPr algn="just"/>
            <a:r>
              <a:rPr lang="pl-PL" sz="2200" kern="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Elastyczne podejście do przygotowywania danych wejściowych</a:t>
            </a:r>
            <a:endParaRPr lang="pl-PL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l-PL" kern="0" dirty="0">
              <a:effectLst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13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E1F1CF8-F027-8DD4-0E47-BD338E00D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kern="0" dirty="0">
                <a:effectLst/>
                <a:latin typeface="+mn-lt"/>
                <a:ea typeface="Calibri" panose="020F0502020204030204" pitchFamily="34" charset="0"/>
              </a:rPr>
              <a:t>Algorytm Fishera-</a:t>
            </a:r>
            <a:r>
              <a:rPr lang="pl-PL" sz="3200" kern="0" dirty="0" err="1">
                <a:effectLst/>
                <a:latin typeface="+mn-lt"/>
                <a:ea typeface="Calibri" panose="020F0502020204030204" pitchFamily="34" charset="0"/>
              </a:rPr>
              <a:t>Yates’a</a:t>
            </a:r>
            <a:endParaRPr lang="pl-PL" sz="3200" dirty="0">
              <a:latin typeface="+mn-lt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28BA52A-6463-104A-852A-486ED91EF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pl-PL" sz="20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Algorytm generuje permutację elementów w taki sposób, że każda możliwa permutacja jest równie prawdopodobna do osiągnięcia. Algorytm Fishera-</a:t>
            </a:r>
            <a:r>
              <a:rPr lang="pl-PL" sz="20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Yates'a</a:t>
            </a:r>
            <a:r>
              <a:rPr lang="pl-PL" sz="20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to technika tasowania, której celem jest losowe przemieszanie elementów w danej tablicy.</a:t>
            </a:r>
          </a:p>
          <a:p>
            <a:pPr marL="0" indent="0">
              <a:buNone/>
            </a:pPr>
            <a:r>
              <a:rPr lang="pl-PL" sz="2000" u="sng" kern="0" dirty="0"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r>
              <a:rPr lang="pl-PL" sz="2000" u="sng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opularne języki programowania:</a:t>
            </a:r>
          </a:p>
          <a:p>
            <a:pPr lvl="1"/>
            <a:r>
              <a:rPr lang="pl-PL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Python, </a:t>
            </a:r>
          </a:p>
          <a:p>
            <a:pPr lvl="1"/>
            <a:r>
              <a:rPr lang="pl-PL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Java, </a:t>
            </a:r>
          </a:p>
          <a:p>
            <a:pPr lvl="1"/>
            <a:r>
              <a:rPr lang="pl-PL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C++, </a:t>
            </a:r>
          </a:p>
          <a:p>
            <a:pPr lvl="1"/>
            <a:r>
              <a:rPr lang="pl-PL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JavaScript.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93696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B8D65CC-835B-0D27-2A6E-D9358365D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773793"/>
            <a:ext cx="9905998" cy="1478570"/>
          </a:xfrm>
        </p:spPr>
        <p:txBody>
          <a:bodyPr>
            <a:normAutofit fontScale="90000"/>
          </a:bodyPr>
          <a:lstStyle/>
          <a:p>
            <a:r>
              <a:rPr lang="pl-PL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Przygotowanie wariacji danych w autorskiej metodzie DVIDT – elementy metody zaznaczono pogrubioną linią</a:t>
            </a:r>
            <a:br>
              <a:rPr lang="pl-PL" sz="1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l-PL" dirty="0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CD73A7F8-A7CC-25C7-7749-B56285C31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C1F5725C-3FA7-4743-A707-7098B35C4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825" y="2125033"/>
            <a:ext cx="9144000" cy="430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6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69643CA-7D63-3E30-C6B3-00AD9A858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989" y="2775122"/>
            <a:ext cx="6156534" cy="1478570"/>
          </a:xfrm>
        </p:spPr>
        <p:txBody>
          <a:bodyPr>
            <a:normAutofit fontScale="90000"/>
          </a:bodyPr>
          <a:lstStyle/>
          <a:p>
            <a:r>
              <a:rPr lang="pl-PL" kern="0" dirty="0">
                <a:effectLst/>
                <a:latin typeface="+mn-lt"/>
                <a:ea typeface="Calibri" panose="020F0502020204030204" pitchFamily="34" charset="0"/>
              </a:rPr>
              <a:t>Proces testowy proponowanej metody – elementy metody zaznaczono pogrubioną Czcionką</a:t>
            </a:r>
            <a:br>
              <a:rPr lang="pl-PL" dirty="0"/>
            </a:br>
            <a:br>
              <a:rPr lang="pl-PL" sz="3600" dirty="0"/>
            </a:b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F14209E-8ACB-9CFC-60CE-9A12E9F65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989" y="3316286"/>
            <a:ext cx="9905999" cy="3541714"/>
          </a:xfrm>
        </p:spPr>
        <p:txBody>
          <a:bodyPr/>
          <a:lstStyle/>
          <a:p>
            <a:pPr marL="0" indent="0">
              <a:buNone/>
            </a:pPr>
            <a:endParaRPr lang="pl-PL" sz="1800" kern="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indent="0">
              <a:buNone/>
            </a:pPr>
            <a:endParaRPr lang="pl-PL" kern="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5D2E9B2A-89C9-C762-AD6A-69640F7E7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4761" y="529312"/>
            <a:ext cx="3104071" cy="579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925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bwód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50_TF45165253" id="{494BAB8B-8145-48FF-998A-6BC1A10FC401}" vid="{EF74CD5D-1FE3-4EB2-81F9-9FD457BF5248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purl.org/dc/dcmitype/"/>
    <ds:schemaRef ds:uri="71af3243-3dd4-4a8d-8c0d-dd76da1f02a5"/>
    <ds:schemaRef ds:uri="http://schemas.microsoft.com/office/2006/documentManagement/types"/>
    <ds:schemaRef ds:uri="http://schemas.openxmlformats.org/package/2006/metadata/core-properties"/>
    <ds:schemaRef ds:uri="16c05727-aa75-4e4a-9b5f-8a80a1165891"/>
    <ds:schemaRef ds:uri="http://schemas.microsoft.com/office/2006/metadata/properties"/>
    <ds:schemaRef ds:uri="http://purl.org/dc/terms/"/>
    <ds:schemaRef ds:uri="http://www.w3.org/XML/1998/namespace"/>
    <ds:schemaRef ds:uri="http://schemas.microsoft.com/office/infopath/2007/PartnerControl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Projekt Obwód</Template>
  <TotalTime>5489</TotalTime>
  <Words>534</Words>
  <Application>Microsoft Office PowerPoint</Application>
  <PresentationFormat>Panoramiczny</PresentationFormat>
  <Paragraphs>92</Paragraphs>
  <Slides>15</Slides>
  <Notes>1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15</vt:i4>
      </vt:variant>
    </vt:vector>
  </HeadingPairs>
  <TitlesOfParts>
    <vt:vector size="21" baseType="lpstr">
      <vt:lpstr>Arial</vt:lpstr>
      <vt:lpstr>Calibri</vt:lpstr>
      <vt:lpstr>Times New Roman</vt:lpstr>
      <vt:lpstr>Tw Cen MT</vt:lpstr>
      <vt:lpstr>Wingdings</vt:lpstr>
      <vt:lpstr>Obwód</vt:lpstr>
      <vt:lpstr>DVIDT - Metoda testowania oprogramowania za pomocą dynamicznej wariacji danych wejściowych</vt:lpstr>
      <vt:lpstr>Plan prezentacji</vt:lpstr>
      <vt:lpstr>Cel pracy</vt:lpstr>
      <vt:lpstr>Testowanie jako część procesu w tworzeniu oprogramowania </vt:lpstr>
      <vt:lpstr>Analiza porównawcza metod i narzędzi - wady, zalety w kontekście własnej metody </vt:lpstr>
      <vt:lpstr>Własna metoda testowania o nazwie:  DVIDT-metody testowania oprogramowania opartej na dynamicznej wariacji danych wejściowych</vt:lpstr>
      <vt:lpstr>Algorytm Fishera-Yates’a</vt:lpstr>
      <vt:lpstr>Przygotowanie wariacji danych w autorskiej metodzie DVIDT – elementy metody zaznaczono pogrubioną linią </vt:lpstr>
      <vt:lpstr>Proces testowy proponowanej metody – elementy metody zaznaczono pogrubioną Czcionką  </vt:lpstr>
      <vt:lpstr>Schemat metody testowania oprogramowania opartej na dynamicznej wariacji danych wejściowych - DVIDT</vt:lpstr>
      <vt:lpstr>Implementacja własnej metody testowania oprogramowania</vt:lpstr>
      <vt:lpstr>Zakres realizowanych zadań </vt:lpstr>
      <vt:lpstr>Wyniki testów - Wykryte błędy dla danych wejściowych dla  Metydy DVIDT </vt:lpstr>
      <vt:lpstr>Podsumowanie i wnioski</vt:lpstr>
      <vt:lpstr>                       Dziękuję za Uwagę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Tytuł Lorem Ipsum</dc:title>
  <dc:creator>Anna Drobek</dc:creator>
  <cp:lastModifiedBy>Anna Drobek</cp:lastModifiedBy>
  <cp:revision>127</cp:revision>
  <cp:lastPrinted>2024-01-28T18:58:18Z</cp:lastPrinted>
  <dcterms:created xsi:type="dcterms:W3CDTF">2023-12-06T21:00:58Z</dcterms:created>
  <dcterms:modified xsi:type="dcterms:W3CDTF">2024-09-21T19:53:08Z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